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11"/>
  </p:notesMasterIdLst>
  <p:sldIdLst>
    <p:sldId id="420" r:id="rId2"/>
    <p:sldId id="421" r:id="rId3"/>
    <p:sldId id="424" r:id="rId4"/>
    <p:sldId id="425" r:id="rId5"/>
    <p:sldId id="426" r:id="rId6"/>
    <p:sldId id="427" r:id="rId7"/>
    <p:sldId id="428" r:id="rId8"/>
    <p:sldId id="429" r:id="rId9"/>
    <p:sldId id="423" r:id="rId1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94660"/>
  </p:normalViewPr>
  <p:slideViewPr>
    <p:cSldViewPr>
      <p:cViewPr varScale="1">
        <p:scale>
          <a:sx n="78" d="100"/>
          <a:sy n="78" d="100"/>
        </p:scale>
        <p:origin x="1474" y="77"/>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219304E-7741-4CAD-A2B6-1A036FF41808}" type="datetimeFigureOut">
              <a:rPr lang="ru-RU"/>
              <a:pPr>
                <a:defRPr/>
              </a:pPr>
              <a:t>02.10.2020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8DDDDED-F82B-469B-A78F-EBFAD252B99D}" type="slidenum">
              <a:rPr lang="ru-RU"/>
              <a:pPr>
                <a:defRPr/>
              </a:pPr>
              <a:t>‹#›</a:t>
            </a:fld>
            <a:endParaRPr lang="ru-RU"/>
          </a:p>
        </p:txBody>
      </p:sp>
    </p:spTree>
    <p:extLst>
      <p:ext uri="{BB962C8B-B14F-4D97-AF65-F5344CB8AC3E}">
        <p14:creationId xmlns:p14="http://schemas.microsoft.com/office/powerpoint/2010/main" val="18159982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A25BCEE4-68D9-4E37-B2C5-A9429CDA7EC3}" type="datetimeFigureOut">
              <a:rPr lang="ru-RU"/>
              <a:pPr>
                <a:defRPr/>
              </a:pPr>
              <a:t>02.10.2020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08D7543-6220-4E37-8A84-5C3C4EB2EE4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B0C3CCD7-3902-4844-A234-91C699A03C9A}" type="datetimeFigureOut">
              <a:rPr lang="ru-RU"/>
              <a:pPr>
                <a:defRPr/>
              </a:pPr>
              <a:t>02.10.2020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66A0864-5CAF-4FDA-B2B7-C24BA5C6C82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C473FC23-8E61-4F96-BA62-96CB48AE7B1E}" type="datetimeFigureOut">
              <a:rPr lang="ru-RU"/>
              <a:pPr>
                <a:defRPr/>
              </a:pPr>
              <a:t>02.10.2020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7532D74-F29C-45C9-9C82-A3EC851D6B4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93E21F4A-C28A-4709-B7EE-BF0BFB51FC5B}" type="datetimeFigureOut">
              <a:rPr lang="ru-RU"/>
              <a:pPr>
                <a:defRPr/>
              </a:pPr>
              <a:t>02.10.2020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8AE8ED3-86C5-48B9-9B17-A4FAA1607F5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36450D60-E207-4CE6-83DE-6872677DB91C}" type="datetimeFigureOut">
              <a:rPr lang="ru-RU"/>
              <a:pPr>
                <a:defRPr/>
              </a:pPr>
              <a:t>02.10.2020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02DB0DC-4A33-4980-8A75-91087DD1B2E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16205C68-8228-4419-84E4-769AFC67AE98}" type="datetimeFigureOut">
              <a:rPr lang="ru-RU"/>
              <a:pPr>
                <a:defRPr/>
              </a:pPr>
              <a:t>02.10.2020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B8812BC-9313-4EF2-8E2D-2197BF7725B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BE62873-A12A-480D-BCCE-9E6FD8BC5D95}" type="datetimeFigureOut">
              <a:rPr lang="ru-RU"/>
              <a:pPr>
                <a:defRPr/>
              </a:pPr>
              <a:t>02.10.2020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E65CE90-9173-4AE2-B58E-8E05F2BEE05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DC52C37F-2066-4AAB-8BA4-A41A93BBE964}" type="datetimeFigureOut">
              <a:rPr lang="ru-RU"/>
              <a:pPr>
                <a:defRPr/>
              </a:pPr>
              <a:t>02.10.2020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AC11B9B-1F58-488F-9861-90C5CD0F384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FAB9B74A-E7C7-4EC4-9A82-C85E52F60786}" type="datetimeFigureOut">
              <a:rPr lang="ru-RU"/>
              <a:pPr>
                <a:defRPr/>
              </a:pPr>
              <a:t>02.10.2020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4516D2A-A205-40FF-9244-CD54EFAEC9C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2B7F627E-D27E-4564-A6B9-570F3AE457B1}" type="datetimeFigureOut">
              <a:rPr lang="ru-RU"/>
              <a:pPr>
                <a:defRPr/>
              </a:pPr>
              <a:t>02.10.2020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A670F6F-A077-4D00-8880-8CDE1E149CB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7C26D78D-973B-4325-859D-03E8D0818CBF}" type="datetimeFigureOut">
              <a:rPr lang="ru-RU"/>
              <a:pPr>
                <a:defRPr/>
              </a:pPr>
              <a:t>02.10.2020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D8AB130-9D6A-4B67-96B6-181303D3EC4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37891"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2ED9FFE-2846-4F6A-91A4-18F6F1B6FFC8}" type="datetimeFigureOut">
              <a:rPr lang="ru-RU"/>
              <a:pPr>
                <a:defRPr/>
              </a:pPr>
              <a:t>02.10.2020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A8DA4C2-BDDE-452E-A1E0-425D4AFEB5B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A8308E-66E4-4CBD-82B4-2DC35F2011A0}"/>
              </a:ext>
            </a:extLst>
          </p:cNvPr>
          <p:cNvSpPr>
            <a:spLocks noGrp="1"/>
          </p:cNvSpPr>
          <p:nvPr>
            <p:ph type="title"/>
          </p:nvPr>
        </p:nvSpPr>
        <p:spPr>
          <a:xfrm>
            <a:off x="457200" y="1196752"/>
            <a:ext cx="8229600" cy="3960440"/>
          </a:xfrm>
        </p:spPr>
        <p:txBody>
          <a:bodyPr/>
          <a:lstStyle/>
          <a:p>
            <a:r>
              <a:rPr lang="kk-KZ" b="1" dirty="0"/>
              <a:t>Көз арқылы қабылдау жөнінде мәлімет. Монокулярлық және бинокулярлық көру. Стереоскопиялық модель. Стереоәсер, оның түрлері. Стереоскоптар.</a:t>
            </a:r>
            <a:endParaRPr lang="ru-RU" sz="3200" b="1" dirty="0"/>
          </a:p>
        </p:txBody>
      </p:sp>
    </p:spTree>
    <p:extLst>
      <p:ext uri="{BB962C8B-B14F-4D97-AF65-F5344CB8AC3E}">
        <p14:creationId xmlns:p14="http://schemas.microsoft.com/office/powerpoint/2010/main" val="3519604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E9F5D51-B169-43D0-954E-F5081AB5DE94}"/>
              </a:ext>
            </a:extLst>
          </p:cNvPr>
          <p:cNvSpPr>
            <a:spLocks noGrp="1"/>
          </p:cNvSpPr>
          <p:nvPr>
            <p:ph idx="1"/>
          </p:nvPr>
        </p:nvSpPr>
        <p:spPr>
          <a:xfrm>
            <a:off x="395536" y="404664"/>
            <a:ext cx="8229600" cy="2304256"/>
          </a:xfrm>
        </p:spPr>
        <p:txBody>
          <a:bodyPr/>
          <a:lstStyle/>
          <a:p>
            <a:pPr marL="0" indent="0" algn="just">
              <a:buNone/>
            </a:pPr>
            <a:r>
              <a:rPr lang="kk-KZ" sz="2400" dirty="0"/>
              <a:t>Байқаушы қарастырылып отырған О объектісі сезімтал тор орнындағы көрінісін әдейілеп f сары дақ ойықтың ортасында орналастырады. Көру көзінің f</a:t>
            </a:r>
            <a:r>
              <a:rPr lang="kk-KZ" sz="2400" baseline="-25000" dirty="0"/>
              <a:t>О</a:t>
            </a:r>
            <a:r>
              <a:rPr lang="kk-KZ" sz="2400" dirty="0"/>
              <a:t> өсімен  О қарастырылған объектісімен қиылысу </a:t>
            </a:r>
            <a:r>
              <a:rPr lang="kk-KZ" sz="2400" b="1" i="1" dirty="0">
                <a:solidFill>
                  <a:schemeClr val="tx2">
                    <a:lumMod val="60000"/>
                    <a:lumOff val="40000"/>
                  </a:schemeClr>
                </a:solidFill>
              </a:rPr>
              <a:t>монокулярлық көрудің фиксация нүктесі</a:t>
            </a:r>
            <a:r>
              <a:rPr lang="kk-KZ" sz="2400" dirty="0"/>
              <a:t> дейді. </a:t>
            </a:r>
            <a:r>
              <a:rPr lang="kk-KZ" sz="2400" dirty="0">
                <a:solidFill>
                  <a:schemeClr val="tx2">
                    <a:lumMod val="60000"/>
                    <a:lumOff val="40000"/>
                  </a:schemeClr>
                </a:solidFill>
              </a:rPr>
              <a:t>Қозғалыссыз тұрған көздің көру аумағы  </a:t>
            </a:r>
            <a:r>
              <a:rPr lang="kk-KZ" sz="2400" dirty="0"/>
              <a:t>-</a:t>
            </a:r>
            <a:r>
              <a:rPr lang="kk-KZ" sz="2400" dirty="0">
                <a:solidFill>
                  <a:schemeClr val="tx2">
                    <a:lumMod val="60000"/>
                    <a:lumOff val="40000"/>
                  </a:schemeClr>
                </a:solidFill>
              </a:rPr>
              <a:t> </a:t>
            </a:r>
            <a:r>
              <a:rPr lang="kk-KZ" sz="2400" i="1" dirty="0">
                <a:solidFill>
                  <a:schemeClr val="tx2">
                    <a:lumMod val="60000"/>
                    <a:lumOff val="40000"/>
                  </a:schemeClr>
                </a:solidFill>
              </a:rPr>
              <a:t>150</a:t>
            </a:r>
            <a:r>
              <a:rPr lang="kk-KZ" sz="2400" i="1" baseline="30000" dirty="0">
                <a:solidFill>
                  <a:schemeClr val="tx2">
                    <a:lumMod val="60000"/>
                    <a:lumOff val="40000"/>
                  </a:schemeClr>
                </a:solidFill>
              </a:rPr>
              <a:t>0</a:t>
            </a:r>
            <a:r>
              <a:rPr lang="kk-KZ" sz="2400" i="1" dirty="0">
                <a:solidFill>
                  <a:schemeClr val="tx2">
                    <a:lumMod val="60000"/>
                    <a:lumOff val="40000"/>
                  </a:schemeClr>
                </a:solidFill>
              </a:rPr>
              <a:t> – көлдеңнен, 120</a:t>
            </a:r>
            <a:r>
              <a:rPr lang="kk-KZ" sz="2400" i="1" baseline="30000" dirty="0">
                <a:solidFill>
                  <a:schemeClr val="tx2">
                    <a:lumMod val="60000"/>
                    <a:lumOff val="40000"/>
                  </a:schemeClr>
                </a:solidFill>
              </a:rPr>
              <a:t>0</a:t>
            </a:r>
            <a:r>
              <a:rPr lang="kk-KZ" sz="2400" i="1" dirty="0">
                <a:solidFill>
                  <a:schemeClr val="tx2">
                    <a:lumMod val="60000"/>
                    <a:lumOff val="40000"/>
                  </a:schemeClr>
                </a:solidFill>
              </a:rPr>
              <a:t> – тігінен </a:t>
            </a:r>
            <a:r>
              <a:rPr lang="kk-KZ" sz="2400" dirty="0"/>
              <a:t>жете алады. Алайда, шетте орналасқан заттарды көз әлзіз көреді. Үлкен заттарды көру үшін көзді бір нүктеден екінші нүктеге бұрайды. </a:t>
            </a:r>
            <a:endParaRPr lang="ru-RU" sz="2400" dirty="0"/>
          </a:p>
          <a:p>
            <a:endParaRPr lang="ru-RU" dirty="0"/>
          </a:p>
        </p:txBody>
      </p:sp>
      <p:pic>
        <p:nvPicPr>
          <p:cNvPr id="3074" name="Picture 2">
            <a:extLst>
              <a:ext uri="{FF2B5EF4-FFF2-40B4-BE49-F238E27FC236}">
                <a16:creationId xmlns:a16="http://schemas.microsoft.com/office/drawing/2014/main" id="{66CA4737-9D41-4CA4-93DC-B0391CE700C8}"/>
              </a:ext>
            </a:extLst>
          </p:cNvP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611560" y="3414193"/>
            <a:ext cx="1620495" cy="326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a:extLst>
              <a:ext uri="{FF2B5EF4-FFF2-40B4-BE49-F238E27FC236}">
                <a16:creationId xmlns:a16="http://schemas.microsoft.com/office/drawing/2014/main" id="{622CD1F3-6866-4B17-BDDD-BC7C8A546C23}"/>
              </a:ext>
            </a:extLst>
          </p:cNvPr>
          <p:cNvPicPr>
            <a:picLocks noChangeAspect="1"/>
          </p:cNvPicPr>
          <p:nvPr/>
        </p:nvPicPr>
        <p:blipFill rotWithShape="1">
          <a:blip r:embed="rId3"/>
          <a:srcRect l="35038" t="21080" r="27163" b="55600"/>
          <a:stretch/>
        </p:blipFill>
        <p:spPr>
          <a:xfrm>
            <a:off x="3851920" y="4005064"/>
            <a:ext cx="4564871" cy="1584175"/>
          </a:xfrm>
          <a:prstGeom prst="rect">
            <a:avLst/>
          </a:prstGeom>
        </p:spPr>
      </p:pic>
    </p:spTree>
    <p:extLst>
      <p:ext uri="{BB962C8B-B14F-4D97-AF65-F5344CB8AC3E}">
        <p14:creationId xmlns:p14="http://schemas.microsoft.com/office/powerpoint/2010/main" val="3567681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10F6ED4-8652-49D9-BE9B-DD2B471A1A59}"/>
              </a:ext>
            </a:extLst>
          </p:cNvPr>
          <p:cNvSpPr>
            <a:spLocks noGrp="1" noChangeArrowheads="1"/>
          </p:cNvSpPr>
          <p:nvPr>
            <p:ph idx="1"/>
          </p:nvPr>
        </p:nvSpPr>
        <p:spPr bwMode="auto">
          <a:xfrm>
            <a:off x="179512" y="589330"/>
            <a:ext cx="8291264"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457200" algn="just" eaLnBrk="0" hangingPunct="0">
              <a:spcBef>
                <a:spcPct val="0"/>
              </a:spcBef>
              <a:buNone/>
            </a:pPr>
            <a:r>
              <a:rPr kumimoji="0" lang="kk-KZ" altLang="ru-RU" sz="2400" b="0" i="1"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Бір көзбен көруді </a:t>
            </a:r>
            <a:r>
              <a:rPr kumimoji="0" lang="kk-KZ" altLang="ru-RU" sz="24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монокулярлық көру </a:t>
            </a:r>
            <a:r>
              <a:rPr kumimoji="0" lang="kk-KZ" altLang="ru-RU" sz="2400" b="0" i="1"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дейді. </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Монокулярлық көру көздің  көргіштілігімен, яғни байқалатын объектінің ең кіш</a:t>
            </a:r>
            <a:r>
              <a:rPr lang="kk-KZ" altLang="ru-RU" sz="2400" dirty="0">
                <a:latin typeface="Times New Roman" panose="02020603050405020304" pitchFamily="18" charset="0"/>
                <a:ea typeface="Times New Roman" panose="02020603050405020304" pitchFamily="18" charset="0"/>
                <a:cs typeface="Times New Roman" panose="02020603050405020304" pitchFamily="18" charset="0"/>
              </a:rPr>
              <a:t>і </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детальдарын көру мүмкіндігімен сипатталады.</a:t>
            </a: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 түрлі </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көздің монокулярлық көргіштілігі деп екі жарық нүктелерді көзге бөлек көруге мүмкіндік беретін минималды бұрышты айтады. Нормальды көз үшін ол 45’' құрайды.</a:t>
            </a:r>
            <a:r>
              <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lvl="0" indent="457200" algn="just" eaLnBrk="0" hangingPunct="0">
              <a:spcBef>
                <a:spcPct val="0"/>
              </a:spcBef>
              <a:buNone/>
            </a:pPr>
            <a:r>
              <a:rPr lang="kk-KZ" altLang="ru-RU"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II түрлі </a:t>
            </a:r>
            <a:r>
              <a:rPr lang="kk-KZ" altLang="ru-RU" sz="2400" dirty="0">
                <a:latin typeface="Times New Roman" panose="02020603050405020304" pitchFamily="18" charset="0"/>
                <a:ea typeface="Times New Roman" panose="02020603050405020304" pitchFamily="18" charset="0"/>
                <a:cs typeface="Times New Roman" panose="02020603050405020304" pitchFamily="18" charset="0"/>
              </a:rPr>
              <a:t>көздің монокулярлық көргіштілігі деп екі параллель  түзулерді көзге бөлек көруге мүмкіндік беретін минимал бұрышты айтады (вертикаль сызықтарға  бұл бұрыш 20” тең).</a:t>
            </a:r>
          </a:p>
          <a:p>
            <a:pPr marL="0" lvl="0" indent="457200" algn="just" eaLnBrk="0" hangingPunct="0">
              <a:spcBef>
                <a:spcPct val="0"/>
              </a:spcBef>
              <a:buNone/>
            </a:pPr>
            <a:r>
              <a:rPr lang="kk-KZ" altLang="ru-RU" sz="2400" dirty="0">
                <a:latin typeface="Times New Roman" panose="02020603050405020304" pitchFamily="18" charset="0"/>
                <a:ea typeface="Times New Roman" panose="02020603050405020304" pitchFamily="18" charset="0"/>
                <a:cs typeface="Times New Roman" panose="02020603050405020304" pitchFamily="18" charset="0"/>
              </a:rPr>
              <a:t>Қолайлы жағдайда II түрлі көздің монокулярлық көргіштілігі 0,5”  шамасына жете алады. Мысалы, жарық фонда қара жіпті көру.</a:t>
            </a:r>
            <a:r>
              <a:rPr lang="ru-RU" altLang="ru-RU" sz="2400" dirty="0">
                <a:latin typeface="Times New Roman" panose="02020603050405020304" pitchFamily="18" charset="0"/>
                <a:cs typeface="Times New Roman" panose="02020603050405020304" pitchFamily="18" charset="0"/>
              </a:rPr>
              <a:t> </a:t>
            </a:r>
          </a:p>
        </p:txBody>
      </p:sp>
      <p:pic>
        <p:nvPicPr>
          <p:cNvPr id="9" name="Picture 3">
            <a:extLst>
              <a:ext uri="{FF2B5EF4-FFF2-40B4-BE49-F238E27FC236}">
                <a16:creationId xmlns:a16="http://schemas.microsoft.com/office/drawing/2014/main" id="{FA5339D7-2C58-4560-B1C3-D888ADC25311}"/>
              </a:ext>
            </a:extLst>
          </p:cNvPr>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3707904" y="5517232"/>
            <a:ext cx="2865133" cy="119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319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011C46E-4D09-45EC-9787-0A1EB4696283}"/>
              </a:ext>
            </a:extLst>
          </p:cNvPr>
          <p:cNvSpPr>
            <a:spLocks noGrp="1" noChangeArrowheads="1"/>
          </p:cNvSpPr>
          <p:nvPr>
            <p:ph idx="1"/>
          </p:nvPr>
        </p:nvSpPr>
        <p:spPr bwMode="auto">
          <a:xfrm>
            <a:off x="431540" y="243512"/>
            <a:ext cx="8280920"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Монокулярлық көруде тереңдікті қабылдауға, яғни байқалатын заттарға дейінгі ара қашықтығын бақылауына жанама жолдармен жетуге болады. Жақын заттарға дейінгі ара қашықтықты анықтауға </a:t>
            </a:r>
            <a:r>
              <a:rPr kumimoji="0" lang="kk-KZ" altLang="ru-RU" sz="2400" b="0"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көру қарашығының аккомодациясы</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көмектеседі, яғни Адам көзі жақын заттарды қарағанда көзін тігіп қарайды, ал ол қабылдау тереңдігін  жоғарлатады. Бір көзбен көрудің өткірлігін бағалаудың жанама белгілер ара қашықтықтық туралы шамалап мәлімет береді.</a:t>
            </a:r>
            <a:endParaRPr kumimoji="0" lang="ru-RU" alt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kk-KZ" altLang="ru-RU" sz="2400" b="0" i="1"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Екі көзбен көруді </a:t>
            </a:r>
            <a:r>
              <a:rPr kumimoji="0" lang="kk-KZ" altLang="ru-RU" sz="2400" b="1" i="1"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бинокулярлық көру </a:t>
            </a:r>
            <a:r>
              <a:rPr kumimoji="0" lang="kk-KZ" altLang="ru-RU" sz="2400" b="0" i="1"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дейді</a:t>
            </a:r>
            <a:r>
              <a:rPr kumimoji="0" lang="kk-KZ" altLang="ru-RU" sz="2400" b="0" i="0"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Бинокулярлық көруде байқаушы заттың қай жерін жақсы көремін деп сол жерге көздің көру өстері қиылысу үшін көздерін орналастырады. Көру өстерінің қиылысу нүктесі </a:t>
            </a:r>
            <a:r>
              <a:rPr kumimoji="0" lang="kk-KZ" altLang="ru-RU" sz="2400" b="0" i="1" u="none" strike="noStrike" cap="none" normalizeH="0" baseline="0" dirty="0">
                <a:ln>
                  <a:noFill/>
                </a:ln>
                <a:solidFill>
                  <a:schemeClr val="tx2">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 фиксация нүктесі</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болады. F фиксация нүктенің көрінісі f</a:t>
            </a:r>
            <a:r>
              <a:rPr kumimoji="0" lang="kk-KZ" altLang="ru-RU" sz="2400" b="0" i="0" u="none" strike="noStrike" cap="none" normalizeH="0" baseline="-3000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және f</a:t>
            </a:r>
            <a:r>
              <a:rPr kumimoji="0" lang="kk-KZ" altLang="ru-RU" sz="2400" b="0" i="0" u="none" strike="noStrike" cap="none" normalizeH="0" baseline="-3000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орталық ойықта орналасқан. Көздің базисы барлық елдерде әртүрлі 58-ден 72 мм дейінге ауытқыйды, ал орташа шамасы 65 мм-ге тең.</a:t>
            </a:r>
            <a:endParaRPr kumimoji="0" lang="kk-KZ" altLang="ru-RU"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610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F46C272-5630-427C-A528-398B49B0DF1F}"/>
              </a:ext>
            </a:extLst>
          </p:cNvPr>
          <p:cNvSpPr>
            <a:spLocks noGrp="1" noChangeArrowheads="1"/>
          </p:cNvSpPr>
          <p:nvPr>
            <p:ph idx="1"/>
          </p:nvPr>
        </p:nvSpPr>
        <p:spPr bwMode="auto">
          <a:xfrm>
            <a:off x="683568" y="982176"/>
            <a:ext cx="8003232"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1154113" algn="l"/>
              </a:tabLst>
              <a:defRPr>
                <a:solidFill>
                  <a:schemeClr val="tx1"/>
                </a:solidFill>
                <a:latin typeface="Arial" panose="020B0604020202020204" pitchFamily="34" charset="0"/>
              </a:defRPr>
            </a:lvl1pPr>
            <a:lvl2pPr eaLnBrk="0" hangingPunct="0">
              <a:tabLst>
                <a:tab pos="1154113" algn="l"/>
              </a:tabLst>
              <a:defRPr>
                <a:solidFill>
                  <a:schemeClr val="tx1"/>
                </a:solidFill>
                <a:latin typeface="Arial" panose="020B0604020202020204" pitchFamily="34" charset="0"/>
              </a:defRPr>
            </a:lvl2pPr>
            <a:lvl3pPr eaLnBrk="0" hangingPunct="0">
              <a:tabLst>
                <a:tab pos="1154113" algn="l"/>
              </a:tabLst>
              <a:defRPr>
                <a:solidFill>
                  <a:schemeClr val="tx1"/>
                </a:solidFill>
                <a:latin typeface="Arial" panose="020B0604020202020204" pitchFamily="34" charset="0"/>
              </a:defRPr>
            </a:lvl3pPr>
            <a:lvl4pPr eaLnBrk="0" hangingPunct="0">
              <a:tabLst>
                <a:tab pos="1154113" algn="l"/>
              </a:tabLst>
              <a:defRPr>
                <a:solidFill>
                  <a:schemeClr val="tx1"/>
                </a:solidFill>
                <a:latin typeface="Arial" panose="020B0604020202020204" pitchFamily="34" charset="0"/>
              </a:defRPr>
            </a:lvl4pPr>
            <a:lvl5pPr eaLnBrk="0" hangingPunct="0">
              <a:tabLst>
                <a:tab pos="1154113" algn="l"/>
              </a:tabLst>
              <a:defRPr>
                <a:solidFill>
                  <a:schemeClr val="tx1"/>
                </a:solidFill>
                <a:latin typeface="Arial" panose="020B0604020202020204" pitchFamily="34" charset="0"/>
              </a:defRPr>
            </a:lvl5pPr>
            <a:lvl6pPr eaLnBrk="0" fontAlgn="base" hangingPunct="0">
              <a:spcBef>
                <a:spcPct val="0"/>
              </a:spcBef>
              <a:spcAft>
                <a:spcPct val="0"/>
              </a:spcAft>
              <a:tabLst>
                <a:tab pos="1154113" algn="l"/>
              </a:tabLst>
              <a:defRPr>
                <a:solidFill>
                  <a:schemeClr val="tx1"/>
                </a:solidFill>
                <a:latin typeface="Arial" panose="020B0604020202020204" pitchFamily="34" charset="0"/>
              </a:defRPr>
            </a:lvl6pPr>
            <a:lvl7pPr eaLnBrk="0" fontAlgn="base" hangingPunct="0">
              <a:spcBef>
                <a:spcPct val="0"/>
              </a:spcBef>
              <a:spcAft>
                <a:spcPct val="0"/>
              </a:spcAft>
              <a:tabLst>
                <a:tab pos="1154113" algn="l"/>
              </a:tabLst>
              <a:defRPr>
                <a:solidFill>
                  <a:schemeClr val="tx1"/>
                </a:solidFill>
                <a:latin typeface="Arial" panose="020B0604020202020204" pitchFamily="34" charset="0"/>
              </a:defRPr>
            </a:lvl7pPr>
            <a:lvl8pPr eaLnBrk="0" fontAlgn="base" hangingPunct="0">
              <a:spcBef>
                <a:spcPct val="0"/>
              </a:spcBef>
              <a:spcAft>
                <a:spcPct val="0"/>
              </a:spcAft>
              <a:tabLst>
                <a:tab pos="1154113" algn="l"/>
              </a:tabLst>
              <a:defRPr>
                <a:solidFill>
                  <a:schemeClr val="tx1"/>
                </a:solidFill>
                <a:latin typeface="Arial" panose="020B0604020202020204" pitchFamily="34" charset="0"/>
              </a:defRPr>
            </a:lvl8pPr>
            <a:lvl9pPr eaLnBrk="0" fontAlgn="base" hangingPunct="0">
              <a:spcBef>
                <a:spcPct val="0"/>
              </a:spcBef>
              <a:spcAft>
                <a:spcPct val="0"/>
              </a:spcAft>
              <a:tabLst>
                <a:tab pos="1154113" algn="l"/>
              </a:tabLst>
              <a:defRPr>
                <a:solidFill>
                  <a:schemeClr val="tx1"/>
                </a:solidFill>
                <a:latin typeface="Arial" panose="020B0604020202020204" pitchFamily="34" charset="0"/>
              </a:defRPr>
            </a:lvl9pPr>
          </a:lstStyle>
          <a:p>
            <a:pPr marL="0" marR="0" lvl="0" indent="457200" algn="just" defTabSz="914400" rtl="0" eaLnBrk="0" fontAlgn="base" latinLnBrk="0" hangingPunct="0">
              <a:lnSpc>
                <a:spcPct val="100000"/>
              </a:lnSpc>
              <a:spcBef>
                <a:spcPct val="0"/>
              </a:spcBef>
              <a:spcAft>
                <a:spcPct val="0"/>
              </a:spcAft>
              <a:buClrTx/>
              <a:buSzTx/>
              <a:buFontTx/>
              <a:buNone/>
              <a:tabLst>
                <a:tab pos="1154113" algn="l"/>
              </a:tabLst>
            </a:pP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Бинокулярлық көруде қабылдау тереңдігіне байланысты екі түрлі көргіштілігін қарастырады.</a:t>
            </a:r>
            <a:endPar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54113" algn="l"/>
              </a:tabLst>
            </a:pPr>
            <a:r>
              <a:rPr kumimoji="0" lang="kk-KZ" altLang="ru-RU" sz="24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 түрлі </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көздің бинокулярлық көргіштілігінің параллактикалық бұрыштардың айырмасының ең кіші бұрышты айтады, ол 20-30” –ті құрайды. </a:t>
            </a:r>
            <a:endPar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54113" algn="l"/>
              </a:tabLst>
            </a:pPr>
            <a:r>
              <a:rPr kumimoji="0" lang="kk-KZ" altLang="ru-RU" sz="24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II түрлі </a:t>
            </a: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бинокулярлық көрудің көргіштілігі деп екі параллель сызықтардың тереңдігі қабылданатын параллакс бұрышының минималды айырмасын айтады, ол 10”  тең.</a:t>
            </a:r>
            <a:endPar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54113" algn="l"/>
              </a:tabLst>
            </a:pP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Бинокулярлық көру екі негізгі қасиетпен ерекшелінеді:</a:t>
            </a:r>
            <a:endPar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54113" algn="l"/>
              </a:tabLst>
            </a:pP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екі көздің тор қабықшасындағы пайда болған объектінің қос бейнесін бір кеңістікке айналдыруда;</a:t>
            </a:r>
            <a:endParaRPr kumimoji="0" lang="ru-RU"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154113" algn="l"/>
              </a:tabLst>
            </a:pPr>
            <a:r>
              <a:rPr kumimoji="0" lang="kk-KZ" altLang="ru-RU"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тереңдікті бағалау, яғни байқалатын объектінің алшақтығын бағалау.</a:t>
            </a:r>
            <a:endParaRPr kumimoji="0" lang="kk-KZ" alt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88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710F2E5-555D-4A4C-9C14-C986FC59C090}"/>
              </a:ext>
            </a:extLst>
          </p:cNvPr>
          <p:cNvSpPr>
            <a:spLocks noGrp="1"/>
          </p:cNvSpPr>
          <p:nvPr>
            <p:ph idx="1"/>
          </p:nvPr>
        </p:nvSpPr>
        <p:spPr>
          <a:xfrm>
            <a:off x="323528" y="404664"/>
            <a:ext cx="8229600" cy="5688632"/>
          </a:xfrm>
        </p:spPr>
        <p:txBody>
          <a:bodyPr/>
          <a:lstStyle/>
          <a:p>
            <a:pPr marL="0" indent="457200" algn="just">
              <a:buNone/>
            </a:pPr>
            <a:r>
              <a:rPr lang="kk-KZ" sz="2400" dirty="0">
                <a:latin typeface="Times New Roman" panose="02020603050405020304" pitchFamily="18" charset="0"/>
                <a:cs typeface="Times New Roman" panose="02020603050405020304" pitchFamily="18" charset="0"/>
              </a:rPr>
              <a:t>Олар бейненің тереңдігін қабылдау физиологиялық параллакс  пен көздің торлы қабықшасындағы симметриялық және симметриялық емес нүктелердің орналасуына байланысты. Көздің торлы қабықшасындағы симметриялық нүктелердің бейнесінің шексіз алыстатылған объектілерінен жасалады. Фиксациялық нүктелер де торлы қабықшаның  симметриялық нүктелерінде бейнеленеді. Әдетте симметриялық нүктелер фиксациялық нүктелерге қарағанда бір алшақтатуда болады.</a:t>
            </a:r>
            <a:endParaRPr lang="ru-RU" sz="2400" dirty="0">
              <a:latin typeface="Times New Roman" panose="02020603050405020304" pitchFamily="18" charset="0"/>
              <a:cs typeface="Times New Roman" panose="02020603050405020304" pitchFamily="18" charset="0"/>
            </a:endParaRPr>
          </a:p>
          <a:p>
            <a:pPr marL="0" indent="457200" algn="just">
              <a:buNone/>
            </a:pPr>
            <a:r>
              <a:rPr lang="kk-KZ" sz="2400" dirty="0">
                <a:latin typeface="Times New Roman" panose="02020603050405020304" pitchFamily="18" charset="0"/>
                <a:cs typeface="Times New Roman" panose="02020603050405020304" pitchFamily="18" charset="0"/>
              </a:rPr>
              <a:t>Объектінің тереңдігін қабылдау симметриялық емес нүктелерден болады. Олар орталық ойыққа әртүрлі қашықтықта болады және олардың ұзындықтарыда әртүрлі.</a:t>
            </a:r>
            <a:endParaRPr lang="ru-RU" sz="2400" dirty="0">
              <a:latin typeface="Times New Roman" panose="02020603050405020304" pitchFamily="18" charset="0"/>
              <a:cs typeface="Times New Roman" panose="02020603050405020304" pitchFamily="18" charset="0"/>
            </a:endParaRPr>
          </a:p>
          <a:p>
            <a:pPr marL="0" indent="457200" algn="just">
              <a:buNone/>
            </a:pPr>
            <a:r>
              <a:rPr lang="kk-KZ" sz="2400" dirty="0">
                <a:latin typeface="Times New Roman" panose="02020603050405020304" pitchFamily="18" charset="0"/>
                <a:cs typeface="Times New Roman" panose="02020603050405020304" pitchFamily="18" charset="0"/>
              </a:rPr>
              <a:t>Көздің симметриялық емес нүктелердің доға айырмасы объектінің фиксациялық нүктеден алшақтығын көрсетеді.</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4533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410F6A6-0205-4705-A1ED-7CE86148E938}"/>
              </a:ext>
            </a:extLst>
          </p:cNvPr>
          <p:cNvSpPr>
            <a:spLocks noGrp="1"/>
          </p:cNvSpPr>
          <p:nvPr>
            <p:ph idx="1"/>
          </p:nvPr>
        </p:nvSpPr>
        <p:spPr>
          <a:xfrm>
            <a:off x="457200" y="3861048"/>
            <a:ext cx="8229600" cy="2808312"/>
          </a:xfrm>
        </p:spPr>
        <p:txBody>
          <a:bodyPr/>
          <a:lstStyle/>
          <a:p>
            <a:pPr algn="just"/>
            <a:r>
              <a:rPr lang="en-US" sz="2400" dirty="0">
                <a:latin typeface="Times New Roman" panose="02020603050405020304" pitchFamily="18" charset="0"/>
                <a:cs typeface="Times New Roman" panose="02020603050405020304" pitchFamily="18" charset="0"/>
              </a:rPr>
              <a:t>F</a:t>
            </a:r>
            <a:r>
              <a:rPr lang="ru-MD" sz="2400" dirty="0">
                <a:latin typeface="Times New Roman" panose="02020603050405020304" pitchFamily="18" charset="0"/>
                <a:cs typeface="Times New Roman" panose="02020603050405020304" pitchFamily="18" charset="0"/>
              </a:rPr>
              <a:t> – </a:t>
            </a:r>
            <a:r>
              <a:rPr lang="ru-MD" sz="2400" dirty="0" err="1">
                <a:latin typeface="Times New Roman" panose="02020603050405020304" pitchFamily="18" charset="0"/>
                <a:cs typeface="Times New Roman" panose="02020603050405020304" pitchFamily="18" charset="0"/>
              </a:rPr>
              <a:t>фиксациялық</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нүкте</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ол</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көздің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көру</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осі</a:t>
            </a:r>
            <a:r>
              <a:rPr lang="ru-MD" sz="2400" dirty="0">
                <a:latin typeface="Times New Roman" panose="02020603050405020304" pitchFamily="18" charset="0"/>
                <a:cs typeface="Times New Roman" panose="02020603050405020304" pitchFamily="18" charset="0"/>
              </a:rPr>
              <a:t> мен </a:t>
            </a:r>
            <a:r>
              <a:rPr lang="ru-MD" sz="2400" dirty="0" err="1">
                <a:latin typeface="Times New Roman" panose="02020603050405020304" pitchFamily="18" charset="0"/>
                <a:cs typeface="Times New Roman" panose="02020603050405020304" pitchFamily="18" charset="0"/>
              </a:rPr>
              <a:t>сары</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дақтың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проекциялық</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орталығының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қиылысуында</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орналасқан</a:t>
            </a:r>
            <a:r>
              <a:rPr lang="ru-MD"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a</a:t>
            </a:r>
            <a:r>
              <a:rPr lang="ru-MD" sz="2400" baseline="-25000" dirty="0">
                <a:latin typeface="Times New Roman" panose="02020603050405020304" pitchFamily="18" charset="0"/>
                <a:cs typeface="Times New Roman" panose="02020603050405020304" pitchFamily="18" charset="0"/>
              </a:rPr>
              <a:t>1</a:t>
            </a:r>
            <a:r>
              <a:rPr lang="ru-MD"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a:t>
            </a:r>
            <a:r>
              <a:rPr lang="ru-MD" sz="2400" baseline="-25000" dirty="0">
                <a:latin typeface="Times New Roman" panose="02020603050405020304" pitchFamily="18" charset="0"/>
                <a:cs typeface="Times New Roman" panose="02020603050405020304" pitchFamily="18" charset="0"/>
              </a:rPr>
              <a:t>2</a:t>
            </a:r>
            <a:r>
              <a:rPr lang="ru-MD" sz="2400" dirty="0">
                <a:latin typeface="Times New Roman" panose="02020603050405020304" pitchFamily="18" charset="0"/>
                <a:cs typeface="Times New Roman" panose="02020603050405020304" pitchFamily="18" charset="0"/>
              </a:rPr>
              <a:t> – </a:t>
            </a:r>
            <a:r>
              <a:rPr lang="ru-MD" sz="2400" dirty="0" err="1">
                <a:latin typeface="Times New Roman" panose="02020603050405020304" pitchFamily="18" charset="0"/>
                <a:cs typeface="Times New Roman" panose="02020603050405020304" pitchFamily="18" charset="0"/>
              </a:rPr>
              <a:t>көздің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торлы</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қабықшасындағы</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сәйкес</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нүктелердің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проекциялары</a:t>
            </a:r>
            <a:r>
              <a:rPr lang="ru-MD"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f</a:t>
            </a:r>
            <a:r>
              <a:rPr lang="ru-MD" sz="2400" baseline="-25000" dirty="0">
                <a:latin typeface="Times New Roman" panose="02020603050405020304" pitchFamily="18" charset="0"/>
                <a:cs typeface="Times New Roman" panose="02020603050405020304" pitchFamily="18" charset="0"/>
              </a:rPr>
              <a:t>1</a:t>
            </a:r>
            <a:r>
              <a:rPr lang="ru-MD"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f</a:t>
            </a:r>
            <a:r>
              <a:rPr lang="ru-MD" sz="2400" baseline="-25000" dirty="0">
                <a:latin typeface="Times New Roman" panose="02020603050405020304" pitchFamily="18" charset="0"/>
                <a:cs typeface="Times New Roman" panose="02020603050405020304" pitchFamily="18" charset="0"/>
              </a:rPr>
              <a:t>2</a:t>
            </a:r>
            <a:r>
              <a:rPr lang="ru-MD" sz="2400" dirty="0">
                <a:latin typeface="Times New Roman" panose="02020603050405020304" pitchFamily="18" charset="0"/>
                <a:cs typeface="Times New Roman" panose="02020603050405020304" pitchFamily="18" charset="0"/>
              </a:rPr>
              <a:t> –  F фиксация </a:t>
            </a:r>
            <a:r>
              <a:rPr lang="ru-MD" sz="2400" dirty="0" err="1">
                <a:latin typeface="Times New Roman" panose="02020603050405020304" pitchFamily="18" charset="0"/>
                <a:cs typeface="Times New Roman" panose="02020603050405020304" pitchFamily="18" charset="0"/>
              </a:rPr>
              <a:t>нүктенің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орталық</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ойықтағы</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көрінісі</a:t>
            </a:r>
            <a:r>
              <a:rPr lang="ru-MD"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algn="just"/>
            <a:r>
              <a:rPr lang="en-US" sz="2400" dirty="0" err="1">
                <a:latin typeface="Times New Roman" panose="02020603050405020304" pitchFamily="18" charset="0"/>
                <a:cs typeface="Times New Roman" panose="02020603050405020304" pitchFamily="18" charset="0"/>
              </a:rPr>
              <a:t>b</a:t>
            </a:r>
            <a:r>
              <a:rPr lang="en-US" sz="2400" baseline="-25000" dirty="0" err="1">
                <a:latin typeface="Times New Roman" panose="02020603050405020304" pitchFamily="18" charset="0"/>
                <a:cs typeface="Times New Roman" panose="02020603050405020304" pitchFamily="18" charset="0"/>
              </a:rPr>
              <a:t>r</a:t>
            </a:r>
            <a:r>
              <a:rPr lang="ru-MD" sz="2400" dirty="0">
                <a:latin typeface="Times New Roman" panose="02020603050405020304" pitchFamily="18" charset="0"/>
                <a:cs typeface="Times New Roman" panose="02020603050405020304" pitchFamily="18" charset="0"/>
              </a:rPr>
              <a:t> – </a:t>
            </a:r>
            <a:r>
              <a:rPr lang="ru-MD" sz="2400" dirty="0" err="1">
                <a:latin typeface="Times New Roman" panose="02020603050405020304" pitchFamily="18" charset="0"/>
                <a:cs typeface="Times New Roman" panose="02020603050405020304" pitchFamily="18" charset="0"/>
              </a:rPr>
              <a:t>көздің</a:t>
            </a:r>
            <a:r>
              <a:rPr lang="ru-MD" sz="2400" dirty="0">
                <a:latin typeface="Times New Roman" panose="02020603050405020304" pitchFamily="18" charset="0"/>
                <a:cs typeface="Times New Roman" panose="02020603050405020304" pitchFamily="18" charset="0"/>
              </a:rPr>
              <a:t> </a:t>
            </a:r>
            <a:r>
              <a:rPr lang="ru-MD" sz="2400" dirty="0" err="1">
                <a:latin typeface="Times New Roman" panose="02020603050405020304" pitchFamily="18" charset="0"/>
                <a:cs typeface="Times New Roman" panose="02020603050405020304" pitchFamily="18" charset="0"/>
              </a:rPr>
              <a:t>базисі</a:t>
            </a:r>
            <a:r>
              <a:rPr lang="ru-MD"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endParaRPr lang="ru-RU" dirty="0"/>
          </a:p>
        </p:txBody>
      </p:sp>
      <p:pic>
        <p:nvPicPr>
          <p:cNvPr id="8194" name="Picture 2">
            <a:extLst>
              <a:ext uri="{FF2B5EF4-FFF2-40B4-BE49-F238E27FC236}">
                <a16:creationId xmlns:a16="http://schemas.microsoft.com/office/drawing/2014/main" id="{C1E21571-59AA-4A2D-BD01-C03483E7FE33}"/>
              </a:ext>
            </a:extLst>
          </p:cNvPr>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2771800" y="188640"/>
            <a:ext cx="3314700"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954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B11DCBE-9BC1-409E-9CE8-45E23B873494}"/>
              </a:ext>
            </a:extLst>
          </p:cNvPr>
          <p:cNvSpPr>
            <a:spLocks noGrp="1"/>
          </p:cNvSpPr>
          <p:nvPr>
            <p:ph idx="1"/>
          </p:nvPr>
        </p:nvSpPr>
        <p:spPr>
          <a:xfrm>
            <a:off x="457200" y="476673"/>
            <a:ext cx="8229600" cy="2736303"/>
          </a:xfrm>
        </p:spPr>
        <p:txBody>
          <a:bodyPr/>
          <a:lstStyle/>
          <a:p>
            <a:pPr marL="0" indent="0" algn="just">
              <a:buNone/>
            </a:pPr>
            <a:r>
              <a:rPr lang="ru-MD" sz="2000" dirty="0" err="1">
                <a:latin typeface="Times New Roman" panose="02020603050405020304" pitchFamily="18" charset="0"/>
                <a:cs typeface="Times New Roman" panose="02020603050405020304" pitchFamily="18" charset="0"/>
              </a:rPr>
              <a:t>Көру</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остерінің</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арасындағы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бұрыш</a:t>
            </a:r>
            <a:r>
              <a:rPr lang="ru-MD" sz="2000" dirty="0">
                <a:latin typeface="Times New Roman" panose="02020603050405020304" pitchFamily="18" charset="0"/>
                <a:cs typeface="Times New Roman" panose="02020603050405020304" pitchFamily="18" charset="0"/>
              </a:rPr>
              <a:t> </a:t>
            </a:r>
            <a:r>
              <a:rPr lang="ru-MD" sz="2000" b="1" dirty="0">
                <a:latin typeface="Times New Roman" panose="02020603050405020304" pitchFamily="18" charset="0"/>
                <a:cs typeface="Times New Roman" panose="02020603050405020304" pitchFamily="18" charset="0"/>
              </a:rPr>
              <a:t>конвергенция </a:t>
            </a:r>
            <a:r>
              <a:rPr lang="ru-MD" sz="2000" b="1" dirty="0" err="1">
                <a:latin typeface="Times New Roman" panose="02020603050405020304" pitchFamily="18" charset="0"/>
                <a:cs typeface="Times New Roman" panose="02020603050405020304" pitchFamily="18" charset="0"/>
              </a:rPr>
              <a:t>бұрышы</a:t>
            </a:r>
            <a:r>
              <a:rPr lang="ru-MD" sz="2000" b="1"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деп</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аталады</a:t>
            </a:r>
            <a:r>
              <a:rPr lang="ru-MD" sz="2000" dirty="0">
                <a:latin typeface="Times New Roman" panose="02020603050405020304" pitchFamily="18" charset="0"/>
                <a:cs typeface="Times New Roman" panose="02020603050405020304" pitchFamily="18" charset="0"/>
              </a:rPr>
              <a:t> (γ). </a:t>
            </a:r>
            <a:r>
              <a:rPr lang="ru-MD" sz="2000" dirty="0" err="1">
                <a:latin typeface="Times New Roman" panose="02020603050405020304" pitchFamily="18" charset="0"/>
                <a:cs typeface="Times New Roman" panose="02020603050405020304" pitchFamily="18" charset="0"/>
              </a:rPr>
              <a:t>Сәйкес</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сәулелер</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арасындағы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бұрыш</a:t>
            </a:r>
            <a:r>
              <a:rPr lang="ru-MD" sz="2000" dirty="0">
                <a:latin typeface="Times New Roman" panose="02020603050405020304" pitchFamily="18" charset="0"/>
                <a:cs typeface="Times New Roman" panose="02020603050405020304" pitchFamily="18" charset="0"/>
              </a:rPr>
              <a:t> </a:t>
            </a:r>
            <a:r>
              <a:rPr lang="ru-MD" sz="2000" b="1" dirty="0" err="1">
                <a:latin typeface="Times New Roman" panose="02020603050405020304" pitchFamily="18" charset="0"/>
                <a:cs typeface="Times New Roman" panose="02020603050405020304" pitchFamily="18" charset="0"/>
              </a:rPr>
              <a:t>параллактикалық</a:t>
            </a:r>
            <a:r>
              <a:rPr lang="ru-MD" sz="2000" b="1" dirty="0">
                <a:latin typeface="Times New Roman" panose="02020603050405020304" pitchFamily="18" charset="0"/>
                <a:cs typeface="Times New Roman" panose="02020603050405020304" pitchFamily="18" charset="0"/>
              </a:rPr>
              <a:t> </a:t>
            </a:r>
            <a:r>
              <a:rPr lang="ru-MD" sz="2000" b="1" dirty="0" err="1">
                <a:latin typeface="Times New Roman" panose="02020603050405020304" pitchFamily="18" charset="0"/>
                <a:cs typeface="Times New Roman" panose="02020603050405020304" pitchFamily="18" charset="0"/>
              </a:rPr>
              <a:t>бұрыш</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деп</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аталады</a:t>
            </a:r>
            <a:r>
              <a:rPr lang="ru-MD" sz="2000" dirty="0">
                <a:latin typeface="Times New Roman" panose="02020603050405020304" pitchFamily="18" charset="0"/>
                <a:cs typeface="Times New Roman" panose="02020603050405020304" pitchFamily="18" charset="0"/>
              </a:rPr>
              <a:t> (λ). </a:t>
            </a:r>
            <a:r>
              <a:rPr lang="ru-MD" sz="2000" dirty="0" err="1">
                <a:latin typeface="Times New Roman" panose="02020603050405020304" pitchFamily="18" charset="0"/>
                <a:cs typeface="Times New Roman" panose="02020603050405020304" pitchFamily="18" charset="0"/>
              </a:rPr>
              <a:t>Көздің</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базисі</a:t>
            </a:r>
            <a:r>
              <a:rPr lang="ru-MD" sz="2000" dirty="0">
                <a:latin typeface="Times New Roman" panose="02020603050405020304" pitchFamily="18" charset="0"/>
                <a:cs typeface="Times New Roman" panose="02020603050405020304" pitchFamily="18" charset="0"/>
              </a:rPr>
              <a:t>  мен </a:t>
            </a:r>
            <a:r>
              <a:rPr lang="ru-MD" sz="2000" dirty="0" err="1">
                <a:latin typeface="Times New Roman" panose="02020603050405020304" pitchFamily="18" charset="0"/>
                <a:cs typeface="Times New Roman" panose="02020603050405020304" pitchFamily="18" charset="0"/>
              </a:rPr>
              <a:t>сәйкес</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сәулелер</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арқылы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өтетін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жазықтық</a:t>
            </a:r>
            <a:r>
              <a:rPr lang="ru-MD" sz="2000" dirty="0">
                <a:latin typeface="Times New Roman" panose="02020603050405020304" pitchFamily="18" charset="0"/>
                <a:cs typeface="Times New Roman" panose="02020603050405020304" pitchFamily="18" charset="0"/>
              </a:rPr>
              <a:t> </a:t>
            </a:r>
            <a:r>
              <a:rPr lang="ru-MD" sz="2000" b="1" dirty="0" err="1">
                <a:latin typeface="Times New Roman" panose="02020603050405020304" pitchFamily="18" charset="0"/>
                <a:cs typeface="Times New Roman" panose="02020603050405020304" pitchFamily="18" charset="0"/>
              </a:rPr>
              <a:t>көру</a:t>
            </a:r>
            <a:r>
              <a:rPr lang="ru-MD" sz="2000" b="1" dirty="0">
                <a:latin typeface="Times New Roman" panose="02020603050405020304" pitchFamily="18" charset="0"/>
                <a:cs typeface="Times New Roman" panose="02020603050405020304" pitchFamily="18" charset="0"/>
              </a:rPr>
              <a:t> </a:t>
            </a:r>
            <a:r>
              <a:rPr lang="ru-MD" sz="2000" b="1" dirty="0" err="1">
                <a:latin typeface="Times New Roman" panose="02020603050405020304" pitchFamily="18" charset="0"/>
                <a:cs typeface="Times New Roman" panose="02020603050405020304" pitchFamily="18" charset="0"/>
              </a:rPr>
              <a:t>жазықтығы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деп</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аталады</a:t>
            </a:r>
            <a:r>
              <a:rPr lang="ru-MD" sz="2000" dirty="0">
                <a:latin typeface="Times New Roman" panose="02020603050405020304" pitchFamily="18" charset="0"/>
                <a:cs typeface="Times New Roman" panose="02020603050405020304" pitchFamily="18" charset="0"/>
              </a:rPr>
              <a:t>, ал </a:t>
            </a:r>
            <a:r>
              <a:rPr lang="en-US" sz="2000" dirty="0">
                <a:latin typeface="Times New Roman" panose="02020603050405020304" pitchFamily="18" charset="0"/>
                <a:cs typeface="Times New Roman" panose="02020603050405020304" pitchFamily="18" charset="0"/>
              </a:rPr>
              <a:t>F </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нүкте</a:t>
            </a:r>
            <a:r>
              <a:rPr lang="ru-MD" sz="2000" dirty="0">
                <a:latin typeface="Times New Roman" panose="02020603050405020304" pitchFamily="18" charset="0"/>
                <a:cs typeface="Times New Roman" panose="02020603050405020304" pitchFamily="18" charset="0"/>
              </a:rPr>
              <a:t> мен </a:t>
            </a:r>
            <a:r>
              <a:rPr lang="ru-MD" sz="2000" dirty="0" err="1">
                <a:latin typeface="Times New Roman" panose="02020603050405020304" pitchFamily="18" charset="0"/>
                <a:cs typeface="Times New Roman" panose="02020603050405020304" pitchFamily="18" charset="0"/>
              </a:rPr>
              <a:t>көздің</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көру</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остері</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арқылы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өтетін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жазықтықты</a:t>
            </a:r>
            <a:r>
              <a:rPr lang="ru-MD" sz="2000" dirty="0">
                <a:latin typeface="Times New Roman" panose="02020603050405020304" pitchFamily="18" charset="0"/>
                <a:cs typeface="Times New Roman" panose="02020603050405020304" pitchFamily="18" charset="0"/>
              </a:rPr>
              <a:t> </a:t>
            </a:r>
            <a:r>
              <a:rPr lang="ru-MD" sz="2000" b="1" dirty="0">
                <a:latin typeface="Times New Roman" panose="02020603050405020304" pitchFamily="18" charset="0"/>
                <a:cs typeface="Times New Roman" panose="02020603050405020304" pitchFamily="18" charset="0"/>
              </a:rPr>
              <a:t>бас </a:t>
            </a:r>
            <a:r>
              <a:rPr lang="ru-MD" sz="2000" b="1" dirty="0" err="1">
                <a:latin typeface="Times New Roman" panose="02020603050405020304" pitchFamily="18" charset="0"/>
                <a:cs typeface="Times New Roman" panose="02020603050405020304" pitchFamily="18" charset="0"/>
              </a:rPr>
              <a:t>көру</a:t>
            </a:r>
            <a:r>
              <a:rPr lang="ru-MD" sz="2000" b="1" dirty="0">
                <a:latin typeface="Times New Roman" panose="02020603050405020304" pitchFamily="18" charset="0"/>
                <a:cs typeface="Times New Roman" panose="02020603050405020304" pitchFamily="18" charset="0"/>
              </a:rPr>
              <a:t> </a:t>
            </a:r>
            <a:r>
              <a:rPr lang="ru-MD" sz="2000" b="1" dirty="0" err="1">
                <a:latin typeface="Times New Roman" panose="02020603050405020304" pitchFamily="18" charset="0"/>
                <a:cs typeface="Times New Roman" panose="02020603050405020304" pitchFamily="18" charset="0"/>
              </a:rPr>
              <a:t>жазықтығы</a:t>
            </a:r>
            <a:r>
              <a:rPr lang="ru-MD" sz="2000" b="1"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деп</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аталады</a:t>
            </a:r>
            <a:r>
              <a:rPr lang="ru-MD"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lgn="just">
              <a:buNone/>
            </a:pPr>
            <a:r>
              <a:rPr lang="ru-MD" sz="2000" dirty="0" err="1">
                <a:latin typeface="Times New Roman" panose="02020603050405020304" pitchFamily="18" charset="0"/>
                <a:cs typeface="Times New Roman" panose="02020603050405020304" pitchFamily="18" charset="0"/>
              </a:rPr>
              <a:t>Бинокулярлық</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көрудің</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тереңдігін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бағалау</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негізгі</a:t>
            </a:r>
            <a:r>
              <a:rPr lang="ru-MD" sz="2000" dirty="0">
                <a:latin typeface="Times New Roman" panose="02020603050405020304" pitchFamily="18" charset="0"/>
                <a:cs typeface="Times New Roman" panose="02020603050405020304" pitchFamily="18" charset="0"/>
              </a:rPr>
              <a:t> факторы </a:t>
            </a:r>
            <a:r>
              <a:rPr lang="ru-MD" sz="2000" dirty="0" err="1">
                <a:latin typeface="Times New Roman" panose="02020603050405020304" pitchFamily="18" charset="0"/>
                <a:cs typeface="Times New Roman" panose="02020603050405020304" pitchFamily="18" charset="0"/>
              </a:rPr>
              <a:t>болып</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физиологиялық</a:t>
            </a:r>
            <a:r>
              <a:rPr lang="ru-MD" sz="2000" dirty="0">
                <a:latin typeface="Times New Roman" panose="02020603050405020304" pitchFamily="18" charset="0"/>
                <a:cs typeface="Times New Roman" panose="02020603050405020304" pitchFamily="18" charset="0"/>
              </a:rPr>
              <a:t> параллакс </a:t>
            </a:r>
            <a:r>
              <a:rPr lang="ru-MD" sz="2000" dirty="0" err="1">
                <a:latin typeface="Times New Roman" panose="02020603050405020304" pitchFamily="18" charset="0"/>
                <a:cs typeface="Times New Roman" panose="02020603050405020304" pitchFamily="18" charset="0"/>
              </a:rPr>
              <a:t>саналады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ол</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торлы</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қабықшасындағы</a:t>
            </a:r>
            <a:r>
              <a:rPr lang="ru-MD" sz="2000" dirty="0">
                <a:latin typeface="Times New Roman" panose="02020603050405020304" pitchFamily="18" charset="0"/>
                <a:cs typeface="Times New Roman" panose="02020603050405020304" pitchFamily="18" charset="0"/>
              </a:rPr>
              <a:t> А </a:t>
            </a:r>
            <a:r>
              <a:rPr lang="ru-MD" sz="2000" dirty="0" err="1">
                <a:latin typeface="Times New Roman" panose="02020603050405020304" pitchFamily="18" charset="0"/>
                <a:cs typeface="Times New Roman" panose="02020603050405020304" pitchFamily="18" charset="0"/>
              </a:rPr>
              <a:t>нүкте</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үшін</a:t>
            </a:r>
            <a:r>
              <a:rPr lang="ru-MD" sz="2000" dirty="0">
                <a:latin typeface="Times New Roman" panose="02020603050405020304" pitchFamily="18" charset="0"/>
                <a:cs typeface="Times New Roman" panose="02020603050405020304" pitchFamily="18" charset="0"/>
              </a:rPr>
              <a:t> η=</a:t>
            </a:r>
            <a:r>
              <a:rPr lang="en-US" sz="2000" dirty="0">
                <a:latin typeface="Times New Roman" panose="02020603050405020304" pitchFamily="18" charset="0"/>
                <a:cs typeface="Times New Roman" panose="02020603050405020304" pitchFamily="18" charset="0"/>
              </a:rPr>
              <a:t>f</a:t>
            </a:r>
            <a:r>
              <a:rPr lang="ru-MD" sz="2000" baseline="-25000"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a</a:t>
            </a:r>
            <a:r>
              <a:rPr lang="ru-MD" sz="2000" baseline="-25000" dirty="0">
                <a:latin typeface="Times New Roman" panose="02020603050405020304" pitchFamily="18" charset="0"/>
                <a:cs typeface="Times New Roman" panose="02020603050405020304" pitchFamily="18" charset="0"/>
              </a:rPr>
              <a:t>1 </a:t>
            </a:r>
            <a:r>
              <a:rPr lang="ru-MD"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a:t>
            </a:r>
            <a:r>
              <a:rPr lang="ru-MD"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a</a:t>
            </a:r>
            <a:r>
              <a:rPr lang="ru-MD" sz="2000" baseline="-25000" dirty="0">
                <a:latin typeface="Times New Roman" panose="02020603050405020304" pitchFamily="18" charset="0"/>
                <a:cs typeface="Times New Roman" panose="02020603050405020304" pitchFamily="18" charset="0"/>
              </a:rPr>
              <a:t>2</a:t>
            </a:r>
            <a:r>
              <a:rPr lang="kk-KZ"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сәйкес</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нүктелердің</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орналасуын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анықтайтын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доғалар</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айырмасы</a:t>
            </a:r>
            <a:r>
              <a:rPr lang="ru-MD" sz="2000" dirty="0">
                <a:latin typeface="Times New Roman" panose="02020603050405020304" pitchFamily="18" charset="0"/>
                <a:cs typeface="Times New Roman" panose="02020603050405020304" pitchFamily="18" charset="0"/>
              </a:rPr>
              <a:t>.</a:t>
            </a:r>
            <a:r>
              <a:rPr lang="kk-KZ"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a:p>
            <a:pPr marL="0" indent="0">
              <a:buNone/>
            </a:pPr>
            <a:endParaRPr lang="ru-RU" dirty="0"/>
          </a:p>
        </p:txBody>
      </p:sp>
      <p:pic>
        <p:nvPicPr>
          <p:cNvPr id="4" name="Рисунок 3">
            <a:extLst>
              <a:ext uri="{FF2B5EF4-FFF2-40B4-BE49-F238E27FC236}">
                <a16:creationId xmlns:a16="http://schemas.microsoft.com/office/drawing/2014/main" id="{EF310FBD-59EC-463C-A637-C5EDA71D29BE}"/>
              </a:ext>
            </a:extLst>
          </p:cNvPr>
          <p:cNvPicPr>
            <a:picLocks noChangeAspect="1"/>
          </p:cNvPicPr>
          <p:nvPr/>
        </p:nvPicPr>
        <p:blipFill rotWithShape="1">
          <a:blip r:embed="rId2"/>
          <a:srcRect l="25588" t="20600" r="50000" b="31800"/>
          <a:stretch/>
        </p:blipFill>
        <p:spPr>
          <a:xfrm>
            <a:off x="323528" y="3284984"/>
            <a:ext cx="3240360" cy="3553942"/>
          </a:xfrm>
          <a:prstGeom prst="rect">
            <a:avLst/>
          </a:prstGeom>
        </p:spPr>
      </p:pic>
      <p:pic>
        <p:nvPicPr>
          <p:cNvPr id="5" name="Рисунок 4">
            <a:extLst>
              <a:ext uri="{FF2B5EF4-FFF2-40B4-BE49-F238E27FC236}">
                <a16:creationId xmlns:a16="http://schemas.microsoft.com/office/drawing/2014/main" id="{6EBC9311-F4B0-4284-A5E5-2B740405485A}"/>
              </a:ext>
            </a:extLst>
          </p:cNvPr>
          <p:cNvPicPr>
            <a:picLocks noChangeAspect="1"/>
          </p:cNvPicPr>
          <p:nvPr/>
        </p:nvPicPr>
        <p:blipFill rotWithShape="1">
          <a:blip r:embed="rId2"/>
          <a:srcRect l="52362" t="45800" r="27951" b="44400"/>
          <a:stretch/>
        </p:blipFill>
        <p:spPr>
          <a:xfrm>
            <a:off x="4211960" y="4653136"/>
            <a:ext cx="4114743" cy="1152128"/>
          </a:xfrm>
          <a:prstGeom prst="rect">
            <a:avLst/>
          </a:prstGeom>
        </p:spPr>
      </p:pic>
      <p:sp>
        <p:nvSpPr>
          <p:cNvPr id="6" name="Прямоугольник 5">
            <a:extLst>
              <a:ext uri="{FF2B5EF4-FFF2-40B4-BE49-F238E27FC236}">
                <a16:creationId xmlns:a16="http://schemas.microsoft.com/office/drawing/2014/main" id="{3119C0F0-4E0A-4F44-9133-C5F6A9A830FB}"/>
              </a:ext>
            </a:extLst>
          </p:cNvPr>
          <p:cNvSpPr/>
          <p:nvPr/>
        </p:nvSpPr>
        <p:spPr>
          <a:xfrm>
            <a:off x="3754702" y="3329697"/>
            <a:ext cx="5065769" cy="1323439"/>
          </a:xfrm>
          <a:prstGeom prst="rect">
            <a:avLst/>
          </a:prstGeom>
        </p:spPr>
        <p:txBody>
          <a:bodyPr wrap="square">
            <a:spAutoFit/>
          </a:bodyPr>
          <a:lstStyle/>
          <a:p>
            <a:pPr marL="0" indent="0" algn="just">
              <a:buNone/>
            </a:pPr>
            <a:r>
              <a:rPr lang="ru-MD" sz="2000" dirty="0" err="1">
                <a:latin typeface="Times New Roman" panose="02020603050405020304" pitchFamily="18" charset="0"/>
                <a:cs typeface="Times New Roman" panose="02020603050405020304" pitchFamily="18" charset="0"/>
              </a:rPr>
              <a:t>Егер</a:t>
            </a:r>
            <a:r>
              <a:rPr lang="ru-MD" sz="2000" dirty="0">
                <a:latin typeface="Times New Roman" panose="02020603050405020304" pitchFamily="18" charset="0"/>
                <a:cs typeface="Times New Roman" panose="02020603050405020304" pitchFamily="18" charset="0"/>
              </a:rPr>
              <a:t> η &lt;0, </a:t>
            </a:r>
            <a:r>
              <a:rPr lang="ru-MD" sz="2000" dirty="0" err="1">
                <a:latin typeface="Times New Roman" panose="02020603050405020304" pitchFamily="18" charset="0"/>
                <a:cs typeface="Times New Roman" panose="02020603050405020304" pitchFamily="18" charset="0"/>
              </a:rPr>
              <a:t>онда</a:t>
            </a:r>
            <a:r>
              <a:rPr lang="ru-MD" sz="2000" dirty="0">
                <a:latin typeface="Times New Roman" panose="02020603050405020304" pitchFamily="18" charset="0"/>
                <a:cs typeface="Times New Roman" panose="02020603050405020304" pitchFamily="18" charset="0"/>
              </a:rPr>
              <a:t> объект </a:t>
            </a:r>
            <a:r>
              <a:rPr lang="ru-MD" sz="2000" dirty="0" err="1">
                <a:latin typeface="Times New Roman" panose="02020603050405020304" pitchFamily="18" charset="0"/>
                <a:cs typeface="Times New Roman" panose="02020603050405020304" pitchFamily="18" charset="0"/>
              </a:rPr>
              <a:t>фиксациялық</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нүктеден</a:t>
            </a:r>
            <a:r>
              <a:rPr lang="ru-MD" sz="2000" dirty="0">
                <a:latin typeface="Times New Roman" panose="02020603050405020304" pitchFamily="18" charset="0"/>
                <a:cs typeface="Times New Roman" panose="02020603050405020304" pitchFamily="18" charset="0"/>
              </a:rPr>
              <a:t> ары </a:t>
            </a:r>
            <a:r>
              <a:rPr lang="ru-MD" sz="2000" dirty="0" err="1">
                <a:latin typeface="Times New Roman" panose="02020603050405020304" pitchFamily="18" charset="0"/>
                <a:cs typeface="Times New Roman" panose="02020603050405020304" pitchFamily="18" charset="0"/>
              </a:rPr>
              <a:t>орналас</a:t>
            </a:r>
            <a:r>
              <a:rPr lang="kk-KZ" sz="2000" dirty="0">
                <a:latin typeface="Times New Roman" panose="02020603050405020304" pitchFamily="18" charset="0"/>
                <a:cs typeface="Times New Roman" panose="02020603050405020304" pitchFamily="18" charset="0"/>
              </a:rPr>
              <a:t>қан</a:t>
            </a:r>
            <a:r>
              <a:rPr lang="ru-MD" sz="2000" dirty="0">
                <a:latin typeface="Times New Roman" panose="02020603050405020304" pitchFamily="18" charset="0"/>
                <a:cs typeface="Times New Roman" panose="02020603050405020304" pitchFamily="18" charset="0"/>
              </a:rPr>
              <a:t>, ал </a:t>
            </a:r>
            <a:r>
              <a:rPr lang="ru-MD" sz="2000" dirty="0" err="1">
                <a:latin typeface="Times New Roman" panose="02020603050405020304" pitchFamily="18" charset="0"/>
                <a:cs typeface="Times New Roman" panose="02020603050405020304" pitchFamily="18" charset="0"/>
              </a:rPr>
              <a:t>егер</a:t>
            </a:r>
            <a:r>
              <a:rPr lang="ru-MD" sz="2000" dirty="0">
                <a:latin typeface="Times New Roman" panose="02020603050405020304" pitchFamily="18" charset="0"/>
                <a:cs typeface="Times New Roman" panose="02020603050405020304" pitchFamily="18" charset="0"/>
              </a:rPr>
              <a:t> η&gt;0 </a:t>
            </a:r>
            <a:r>
              <a:rPr lang="ru-MD" sz="2000" dirty="0" err="1">
                <a:latin typeface="Times New Roman" panose="02020603050405020304" pitchFamily="18" charset="0"/>
                <a:cs typeface="Times New Roman" panose="02020603050405020304" pitchFamily="18" charset="0"/>
              </a:rPr>
              <a:t>онда</a:t>
            </a:r>
            <a:r>
              <a:rPr lang="ru-MD" sz="2000" dirty="0">
                <a:latin typeface="Times New Roman" panose="02020603050405020304" pitchFamily="18" charset="0"/>
                <a:cs typeface="Times New Roman" panose="02020603050405020304" pitchFamily="18" charset="0"/>
              </a:rPr>
              <a:t> объект </a:t>
            </a:r>
            <a:r>
              <a:rPr lang="ru-MD" sz="2000" dirty="0" err="1">
                <a:latin typeface="Times New Roman" panose="02020603050405020304" pitchFamily="18" charset="0"/>
                <a:cs typeface="Times New Roman" panose="02020603050405020304" pitchFamily="18" charset="0"/>
              </a:rPr>
              <a:t>фиксациялық</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нүктеге</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жақын</a:t>
            </a:r>
            <a:r>
              <a:rPr lang="ru-MD" sz="2000" dirty="0">
                <a:latin typeface="Times New Roman" panose="02020603050405020304" pitchFamily="18" charset="0"/>
                <a:cs typeface="Times New Roman" panose="02020603050405020304" pitchFamily="18" charset="0"/>
              </a:rPr>
              <a:t> </a:t>
            </a:r>
            <a:r>
              <a:rPr lang="ru-MD" sz="2000" dirty="0" err="1">
                <a:latin typeface="Times New Roman" panose="02020603050405020304" pitchFamily="18" charset="0"/>
                <a:cs typeface="Times New Roman" panose="02020603050405020304" pitchFamily="18" charset="0"/>
              </a:rPr>
              <a:t>орналасқан</a:t>
            </a:r>
            <a:r>
              <a:rPr lang="ru-MD" sz="2000" dirty="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65035187-704C-4112-BF0F-3613290652DF}"/>
              </a:ext>
            </a:extLst>
          </p:cNvPr>
          <p:cNvPicPr>
            <a:picLocks noChangeAspect="1"/>
          </p:cNvPicPr>
          <p:nvPr/>
        </p:nvPicPr>
        <p:blipFill rotWithShape="1">
          <a:blip r:embed="rId2"/>
          <a:srcRect l="55512" t="33200" r="23226" b="62600"/>
          <a:stretch/>
        </p:blipFill>
        <p:spPr>
          <a:xfrm>
            <a:off x="5238001" y="3037042"/>
            <a:ext cx="3900990" cy="433443"/>
          </a:xfrm>
          <a:prstGeom prst="rect">
            <a:avLst/>
          </a:prstGeom>
        </p:spPr>
      </p:pic>
    </p:spTree>
    <p:extLst>
      <p:ext uri="{BB962C8B-B14F-4D97-AF65-F5344CB8AC3E}">
        <p14:creationId xmlns:p14="http://schemas.microsoft.com/office/powerpoint/2010/main" val="41996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D142B8-1BB7-491C-B087-E3514B5C3196}"/>
              </a:ext>
            </a:extLst>
          </p:cNvPr>
          <p:cNvSpPr>
            <a:spLocks noGrp="1"/>
          </p:cNvSpPr>
          <p:nvPr>
            <p:ph idx="1"/>
          </p:nvPr>
        </p:nvSpPr>
        <p:spPr>
          <a:xfrm>
            <a:off x="457200" y="692696"/>
            <a:ext cx="8229600" cy="4525963"/>
          </a:xfrm>
        </p:spPr>
        <p:txBody>
          <a:bodyPr/>
          <a:lstStyle/>
          <a:p>
            <a:pPr marL="0" indent="0" algn="just">
              <a:buNone/>
            </a:pPr>
            <a:r>
              <a:rPr lang="kk-KZ" sz="2400" dirty="0">
                <a:latin typeface="Times New Roman" panose="02020603050405020304" pitchFamily="18" charset="0"/>
                <a:cs typeface="Times New Roman" panose="02020603050405020304" pitchFamily="18" charset="0"/>
              </a:rPr>
              <a:t>Көзден объектіге дейінгі қашықтықтық келесі формула бойынша анықталады:</a:t>
            </a:r>
          </a:p>
          <a:p>
            <a:pPr marL="0" indent="0" algn="just">
              <a:buNone/>
            </a:pPr>
            <a:endParaRPr lang="ru-RU" sz="2400" dirty="0">
              <a:latin typeface="Times New Roman" panose="02020603050405020304" pitchFamily="18" charset="0"/>
              <a:cs typeface="Times New Roman" panose="02020603050405020304" pitchFamily="18" charset="0"/>
            </a:endParaRPr>
          </a:p>
          <a:p>
            <a:pPr marL="0" indent="0" algn="ctr">
              <a:buNone/>
            </a:pPr>
            <a:r>
              <a:rPr lang="kk-KZ" sz="2400" b="1" dirty="0">
                <a:solidFill>
                  <a:schemeClr val="tx2">
                    <a:lumMod val="75000"/>
                  </a:schemeClr>
                </a:solidFill>
                <a:latin typeface="Times New Roman" panose="02020603050405020304" pitchFamily="18" charset="0"/>
                <a:cs typeface="Times New Roman" panose="02020603050405020304" pitchFamily="18" charset="0"/>
              </a:rPr>
              <a:t>Д=b/</a:t>
            </a:r>
            <a:r>
              <a:rPr lang="ru-MD" sz="2400" b="1" dirty="0">
                <a:solidFill>
                  <a:schemeClr val="tx2">
                    <a:lumMod val="75000"/>
                  </a:schemeClr>
                </a:solidFill>
                <a:latin typeface="Times New Roman" panose="02020603050405020304" pitchFamily="18" charset="0"/>
                <a:cs typeface="Times New Roman" panose="02020603050405020304" pitchFamily="18" charset="0"/>
              </a:rPr>
              <a:t>λ</a:t>
            </a:r>
            <a:r>
              <a:rPr lang="kk-KZ" sz="2400" b="1" dirty="0">
                <a:solidFill>
                  <a:schemeClr val="tx2">
                    <a:lumMod val="75000"/>
                  </a:schemeClr>
                </a:solidFill>
                <a:latin typeface="Times New Roman" panose="02020603050405020304" pitchFamily="18" charset="0"/>
                <a:cs typeface="Times New Roman" panose="02020603050405020304" pitchFamily="18" charset="0"/>
              </a:rPr>
              <a:t>.</a:t>
            </a:r>
            <a:endParaRPr lang="ru-RU" sz="2400" b="1" dirty="0">
              <a:solidFill>
                <a:schemeClr val="tx2">
                  <a:lumMod val="75000"/>
                </a:schemeClr>
              </a:solidFill>
              <a:latin typeface="Times New Roman" panose="02020603050405020304" pitchFamily="18" charset="0"/>
              <a:cs typeface="Times New Roman" panose="02020603050405020304" pitchFamily="18" charset="0"/>
            </a:endParaRPr>
          </a:p>
          <a:p>
            <a:pPr marL="0" indent="0" algn="just">
              <a:buNone/>
            </a:pPr>
            <a:endParaRPr lang="kk-KZ" sz="2400" dirty="0">
              <a:latin typeface="Times New Roman" panose="02020603050405020304" pitchFamily="18" charset="0"/>
              <a:cs typeface="Times New Roman" panose="02020603050405020304" pitchFamily="18" charset="0"/>
            </a:endParaRPr>
          </a:p>
          <a:p>
            <a:pPr marL="0" indent="0" algn="just">
              <a:buNone/>
            </a:pPr>
            <a:r>
              <a:rPr lang="kk-KZ" sz="2400" dirty="0">
                <a:latin typeface="Times New Roman" panose="02020603050405020304" pitchFamily="18" charset="0"/>
                <a:cs typeface="Times New Roman" panose="02020603050405020304" pitchFamily="18" charset="0"/>
              </a:rPr>
              <a:t>Көздің қабылдау тереңдігі объектінің алшақтығына тура пропорционалды. </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67454027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Decatur</Template>
  <TotalTime>5579</TotalTime>
  <Words>646</Words>
  <Application>Microsoft Office PowerPoint</Application>
  <PresentationFormat>Экран (4:3)</PresentationFormat>
  <Paragraphs>29</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Arial</vt:lpstr>
      <vt:lpstr>Calibri</vt:lpstr>
      <vt:lpstr>Times New Roman</vt:lpstr>
      <vt:lpstr>Тема Office</vt:lpstr>
      <vt:lpstr>Көз арқылы қабылдау жөнінде мәлімет. Монокулярлық және бинокулярлық көру. Стереоскопиялық модель. Стереоәсер, оның түрлері. Стереоскоптар.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ПФ</dc:title>
  <dc:creator>Пользователь</dc:creator>
  <cp:lastModifiedBy>Пользователь</cp:lastModifiedBy>
  <cp:revision>21</cp:revision>
  <dcterms:created xsi:type="dcterms:W3CDTF">2015-04-19T10:36:44Z</dcterms:created>
  <dcterms:modified xsi:type="dcterms:W3CDTF">2020-10-02T09:06:23Z</dcterms:modified>
  <cp:category>Лекции</cp:category>
</cp:coreProperties>
</file>